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handoutMasterIdLst>
    <p:handoutMasterId r:id="rId21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279" r:id="rId16"/>
    <p:sldId id="275" r:id="rId17"/>
    <p:sldId id="276" r:id="rId18"/>
    <p:sldId id="261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F9F"/>
    <a:srgbClr val="FF5722"/>
    <a:srgbClr val="E91E63"/>
    <a:srgbClr val="283593"/>
    <a:srgbClr val="2653B5"/>
    <a:srgbClr val="3F51B5"/>
    <a:srgbClr val="795548"/>
    <a:srgbClr val="4CAF50"/>
    <a:srgbClr val="2196F3"/>
    <a:srgbClr val="673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5" autoAdjust="0"/>
    <p:restoredTop sz="93710" autoAdjust="0"/>
  </p:normalViewPr>
  <p:slideViewPr>
    <p:cSldViewPr snapToGrid="0">
      <p:cViewPr>
        <p:scale>
          <a:sx n="105" d="100"/>
          <a:sy n="105" d="100"/>
        </p:scale>
        <p:origin x="21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15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3BB9D-2417-45A2-BA77-7404A78DBE29}" type="datetimeFigureOut">
              <a:rPr lang="es-ES" smtClean="0"/>
              <a:t>10/3/16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76E6E-1425-40C0-A795-90BCCEFD583D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2195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25D2D-0E43-43AC-8411-3279C1A2B095}" type="datetimeFigureOut">
              <a:rPr lang="es-ES" smtClean="0"/>
              <a:t>10/3/16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93ABF-FA11-4E21-B999-E99AE098DA45}" type="slidenum">
              <a:rPr lang="es-ES" smtClean="0"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520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DRY</a:t>
            </a:r>
            <a:r>
              <a:rPr lang="es-ES_tradnl" baseline="0" dirty="0" smtClean="0"/>
              <a:t> , Alta cohesión , Bajo </a:t>
            </a:r>
            <a:r>
              <a:rPr lang="es-ES_tradnl" baseline="0" dirty="0" err="1" smtClean="0"/>
              <a:t>Acomplamiento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93ABF-FA11-4E21-B999-E99AE098DA45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813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93ABF-FA11-4E21-B999-E99AE098DA45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8854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93ABF-FA11-4E21-B999-E99AE098DA45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30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Patr</a:t>
            </a:r>
            <a:r>
              <a:rPr lang="es-ES" dirty="0" err="1" smtClean="0"/>
              <a:t>ón</a:t>
            </a:r>
            <a:r>
              <a:rPr lang="es-ES" dirty="0" smtClean="0"/>
              <a:t> </a:t>
            </a:r>
            <a:r>
              <a:rPr lang="es-ES" dirty="0" err="1" smtClean="0"/>
              <a:t>Decorator</a:t>
            </a:r>
            <a:r>
              <a:rPr lang="es-ES" baseline="0" dirty="0" smtClean="0"/>
              <a:t> , Preguntar ;)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93ABF-FA11-4E21-B999-E99AE098DA4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845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GRASP: General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Patterns</a:t>
            </a:r>
          </a:p>
          <a:p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chileno: </a:t>
            </a:r>
            <a:r>
              <a:rPr lang="es-ES_tradnl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Patrones generales de software para asignación de responsabilidades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93ABF-FA11-4E21-B999-E99AE098DA45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097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www.widul.com/" TargetMode="External"/><Relationship Id="rId6" Type="http://schemas.openxmlformats.org/officeDocument/2006/relationships/hyperlink" Target="https://www.facebook.com/groups/widul" TargetMode="External"/><Relationship Id="rId7" Type="http://schemas.openxmlformats.org/officeDocument/2006/relationships/hyperlink" Target="https://twitter.com/WidulApp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 userDrawn="1"/>
        </p:nvSpPr>
        <p:spPr>
          <a:xfrm>
            <a:off x="6012328" y="173288"/>
            <a:ext cx="6006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dirty="0" smtClean="0">
                <a:solidFill>
                  <a:schemeClr val="tx2"/>
                </a:solidFill>
                <a:latin typeface="Calibri Light" panose="020F0302020204030204" pitchFamily="34" charset="0"/>
              </a:rPr>
              <a:t>@WidulApp</a:t>
            </a:r>
            <a:endParaRPr lang="es-ES" sz="24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-5985" y="23365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US" sz="2400" baseline="0" dirty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0" lvl="0" defTabSz="914400"/>
            <a:r>
              <a:rPr lang="es-ES" dirty="0" smtClean="0"/>
              <a:t>Párrafo de Entrada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2798260"/>
            <a:ext cx="12192000" cy="1447169"/>
          </a:xfrm>
          <a:prstGeom prst="rect">
            <a:avLst/>
          </a:prstGeom>
        </p:spPr>
        <p:txBody>
          <a:bodyPr wrap="square" lIns="108000" tIns="0" rIns="108000" bIns="0" anchor="ctr" anchorCtr="1">
            <a:normAutofit/>
          </a:bodyPr>
          <a:lstStyle>
            <a:lvl1pPr marL="36900" indent="0" algn="ctr">
              <a:buNone/>
              <a:defRPr sz="6600" b="0" i="0" baseline="0">
                <a:solidFill>
                  <a:schemeClr val="tx1"/>
                </a:solidFill>
                <a:latin typeface="Helvetica Neue Fina" charset="0"/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defTabSz="914400"/>
            <a:r>
              <a:rPr lang="es-ES" sz="4800" dirty="0" smtClean="0"/>
              <a:t>Titulo de la Presentación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77688" y="173288"/>
            <a:ext cx="6012328" cy="461665"/>
          </a:xfrm>
          <a:prstGeom prst="rect">
            <a:avLst/>
          </a:prstGeom>
        </p:spPr>
        <p:txBody>
          <a:bodyPr>
            <a:normAutofit/>
          </a:bodyPr>
          <a:lstStyle>
            <a:lvl1pPr marL="3690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s-ES" dirty="0" smtClean="0"/>
              <a:t>Nombre Expositor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920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2"/>
            <a:ext cx="10353763" cy="18155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758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3 Compara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1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619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2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619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3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619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417600"/>
            <a:ext cx="10353762" cy="970450"/>
          </a:xfrm>
          <a:prstGeom prst="rect">
            <a:avLst/>
          </a:prstGeom>
        </p:spPr>
        <p:txBody>
          <a:bodyPr anchor="ctr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Título de la diapositiva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58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acteristic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671" y="3673382"/>
            <a:ext cx="3300984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1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978" y="1708194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671" y="4249644"/>
            <a:ext cx="3300984" cy="174475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664" y="3673382"/>
            <a:ext cx="3300984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1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619" y="1708370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11" y="4249643"/>
            <a:ext cx="3300984" cy="174475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3" y="3673382"/>
            <a:ext cx="3300984" cy="5762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tabLst/>
              <a:defRPr/>
            </a:pPr>
            <a:r>
              <a:rPr lang="es-ES" dirty="0" smtClean="0"/>
              <a:t>Subtitulo 3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574" y="1703708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448" y="4249641"/>
            <a:ext cx="3300984" cy="174475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417600"/>
            <a:ext cx="10353762" cy="970450"/>
          </a:xfrm>
          <a:prstGeom prst="rect">
            <a:avLst/>
          </a:prstGeom>
        </p:spPr>
        <p:txBody>
          <a:bodyPr anchor="ctr"/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Título de la diapositiva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8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- Cloud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8568977" y="2874977"/>
            <a:ext cx="3573025" cy="3593718"/>
            <a:chOff x="8461408" y="2803265"/>
            <a:chExt cx="3573025" cy="3593718"/>
          </a:xfrm>
        </p:grpSpPr>
        <p:sp>
          <p:nvSpPr>
            <p:cNvPr id="4" name="CuadroTexto 3"/>
            <p:cNvSpPr txBox="1"/>
            <p:nvPr/>
          </p:nvSpPr>
          <p:spPr>
            <a:xfrm rot="5400000">
              <a:off x="7842296" y="5313997"/>
              <a:ext cx="1699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smtClean="0">
                  <a:solidFill>
                    <a:srgbClr val="303F9F"/>
                  </a:solidFill>
                </a:rPr>
                <a:t>Videojuegos</a:t>
              </a:r>
              <a:endParaRPr lang="es-ES" sz="2400" dirty="0">
                <a:solidFill>
                  <a:srgbClr val="303F9F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 rot="5400000">
              <a:off x="9107046" y="381692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Diseño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9964779" y="3923578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Felicidad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8864574" y="4665542"/>
              <a:ext cx="1477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Conocimiento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 rot="5400000">
              <a:off x="9490162" y="4128490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303F9F"/>
                  </a:solidFill>
                </a:rPr>
                <a:t>Salud</a:t>
              </a:r>
              <a:endParaRPr lang="es-ES" sz="2000" b="1" dirty="0">
                <a:solidFill>
                  <a:srgbClr val="303F9F"/>
                </a:solidFill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8562684" y="3558691"/>
              <a:ext cx="877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 smtClean="0">
                  <a:solidFill>
                    <a:srgbClr val="303F9F"/>
                  </a:solidFill>
                </a:rPr>
                <a:t>MVC</a:t>
              </a:r>
              <a:endParaRPr lang="es-ES" sz="2800" dirty="0">
                <a:solidFill>
                  <a:srgbClr val="303F9F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9964779" y="4192993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Emprendimiento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026430" y="5362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Vida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8466137" y="4173624"/>
              <a:ext cx="1310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 smtClean="0">
                  <a:solidFill>
                    <a:srgbClr val="303F9F"/>
                  </a:solidFill>
                </a:rPr>
                <a:t>Eventos</a:t>
              </a:r>
              <a:endParaRPr lang="es-ES" b="1" dirty="0">
                <a:solidFill>
                  <a:srgbClr val="303F9F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8772019" y="3277519"/>
              <a:ext cx="1607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solidFill>
                    <a:srgbClr val="303F9F"/>
                  </a:solidFill>
                </a:rPr>
                <a:t>Programación</a:t>
              </a:r>
              <a:endParaRPr lang="es-ES" sz="2000" dirty="0">
                <a:solidFill>
                  <a:srgbClr val="303F9F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9196663" y="2803265"/>
              <a:ext cx="1156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303F9F"/>
                  </a:solidFill>
                </a:rPr>
                <a:t>Widul</a:t>
              </a:r>
              <a:endParaRPr lang="es-ES" sz="3200" b="1" dirty="0">
                <a:solidFill>
                  <a:srgbClr val="303F9F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10754916" y="3597298"/>
              <a:ext cx="1154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solidFill>
                    <a:srgbClr val="303F9F"/>
                  </a:solidFill>
                </a:rPr>
                <a:t>Aprender</a:t>
              </a:r>
              <a:endParaRPr lang="es-ES" sz="2000" dirty="0">
                <a:solidFill>
                  <a:srgbClr val="303F9F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 rot="5400000">
              <a:off x="10308461" y="352245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Sushi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8864574" y="4943495"/>
              <a:ext cx="1604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>
                  <a:solidFill>
                    <a:srgbClr val="303F9F"/>
                  </a:solidFill>
                </a:rPr>
                <a:t>Experiencia</a:t>
              </a:r>
              <a:endParaRPr lang="es-ES" sz="2400" b="1" dirty="0">
                <a:solidFill>
                  <a:srgbClr val="303F9F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10754916" y="3328441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303F9F"/>
                  </a:solidFill>
                </a:rPr>
                <a:t>Soluciones</a:t>
              </a:r>
              <a:endParaRPr lang="es-ES" sz="2000" b="1" dirty="0">
                <a:solidFill>
                  <a:srgbClr val="303F9F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 rot="5400000">
              <a:off x="8583629" y="5723818"/>
              <a:ext cx="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Finanzas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 rot="5400000">
              <a:off x="10204941" y="4866792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 smtClean="0">
                  <a:solidFill>
                    <a:srgbClr val="303F9F"/>
                  </a:solidFill>
                </a:rPr>
                <a:t>Calidad</a:t>
              </a:r>
              <a:endParaRPr lang="es-ES" sz="2800" b="1" dirty="0">
                <a:solidFill>
                  <a:srgbClr val="303F9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54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 userDrawn="1"/>
        </p:nvGrpSpPr>
        <p:grpSpPr>
          <a:xfrm>
            <a:off x="1021372" y="2963803"/>
            <a:ext cx="3706305" cy="461665"/>
            <a:chOff x="913795" y="2605220"/>
            <a:chExt cx="3706305" cy="461665"/>
          </a:xfrm>
        </p:grpSpPr>
        <p:sp>
          <p:nvSpPr>
            <p:cNvPr id="32" name="Rectángulo 31"/>
            <p:cNvSpPr/>
            <p:nvPr/>
          </p:nvSpPr>
          <p:spPr>
            <a:xfrm>
              <a:off x="1648004" y="2605220"/>
              <a:ext cx="29720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 smtClean="0">
                  <a:latin typeface="Calibri Light" panose="020F0302020204030204" pitchFamily="34" charset="0"/>
                </a:rPr>
                <a:t>http://www.widul.com</a:t>
              </a:r>
              <a:endParaRPr lang="es-ES" sz="2400" dirty="0"/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2656052"/>
              <a:ext cx="360000" cy="360000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 userDrawn="1"/>
        </p:nvGrpSpPr>
        <p:grpSpPr>
          <a:xfrm>
            <a:off x="1021372" y="4387771"/>
            <a:ext cx="2450063" cy="461665"/>
            <a:chOff x="913795" y="4751449"/>
            <a:chExt cx="2450063" cy="461665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4802281"/>
              <a:ext cx="360000" cy="360000"/>
            </a:xfrm>
            <a:prstGeom prst="rect">
              <a:avLst/>
            </a:prstGeom>
          </p:spPr>
        </p:pic>
        <p:sp>
          <p:nvSpPr>
            <p:cNvPr id="35" name="Rectángulo 34"/>
            <p:cNvSpPr/>
            <p:nvPr/>
          </p:nvSpPr>
          <p:spPr>
            <a:xfrm>
              <a:off x="1648004" y="4751449"/>
              <a:ext cx="17158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900" indent="0">
                <a:buNone/>
              </a:pPr>
              <a:r>
                <a:rPr lang="es-ES" sz="2400" dirty="0" smtClean="0">
                  <a:latin typeface="Calibri Light" panose="020F0302020204030204" pitchFamily="34" charset="0"/>
                </a:rPr>
                <a:t>@WidulApp</a:t>
              </a:r>
              <a:endParaRPr lang="en-US" sz="24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41" name="Grupo 40"/>
          <p:cNvGrpSpPr/>
          <p:nvPr userDrawn="1"/>
        </p:nvGrpSpPr>
        <p:grpSpPr>
          <a:xfrm>
            <a:off x="1021372" y="3679213"/>
            <a:ext cx="6021041" cy="461665"/>
            <a:chOff x="913795" y="3296965"/>
            <a:chExt cx="6021041" cy="461665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795" y="3347797"/>
              <a:ext cx="360000" cy="360000"/>
            </a:xfrm>
            <a:prstGeom prst="rect">
              <a:avLst/>
            </a:prstGeom>
          </p:spPr>
        </p:pic>
        <p:sp>
          <p:nvSpPr>
            <p:cNvPr id="43" name="Rectángulo 42"/>
            <p:cNvSpPr/>
            <p:nvPr/>
          </p:nvSpPr>
          <p:spPr>
            <a:xfrm>
              <a:off x="1648004" y="3296965"/>
              <a:ext cx="52868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dirty="0" smtClean="0"/>
                <a:t>https://www.facebook.com/groups/widul</a:t>
              </a:r>
              <a:endParaRPr lang="es-ES" sz="2400" dirty="0"/>
            </a:p>
          </p:txBody>
        </p:sp>
      </p:grpSp>
      <p:sp>
        <p:nvSpPr>
          <p:cNvPr id="7" name="Rectángulo 6"/>
          <p:cNvSpPr/>
          <p:nvPr userDrawn="1"/>
        </p:nvSpPr>
        <p:spPr>
          <a:xfrm>
            <a:off x="913795" y="1752949"/>
            <a:ext cx="4661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900" indent="0" algn="l">
              <a:buNone/>
            </a:pPr>
            <a:r>
              <a:rPr lang="es-ES" sz="2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Súmate a la experiencia de enseñar:</a:t>
            </a:r>
            <a:endParaRPr lang="en-US" sz="24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ectángulo 7"/>
          <p:cNvSpPr/>
          <p:nvPr userDrawn="1"/>
        </p:nvSpPr>
        <p:spPr>
          <a:xfrm>
            <a:off x="913795" y="716080"/>
            <a:ext cx="5292026" cy="7694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lvl="0" defTabSz="457200">
              <a:spcBef>
                <a:spcPct val="0"/>
              </a:spcBef>
              <a:buNone/>
            </a:pPr>
            <a:r>
              <a:rPr lang="es-ES" sz="44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 Light" panose="020F0302020204030204" pitchFamily="34" charset="0"/>
                <a:ea typeface="+mj-ea"/>
                <a:cs typeface="Trebuchet MS"/>
              </a:rPr>
              <a:t>Gracias por tu tiempo!</a:t>
            </a:r>
            <a:endParaRPr lang="es-ES" sz="44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Calibri Light" panose="020F0302020204030204" pitchFamily="34" charset="0"/>
              <a:ea typeface="+mj-ea"/>
              <a:cs typeface="Trebuchet MS"/>
            </a:endParaRPr>
          </a:p>
        </p:txBody>
      </p:sp>
      <p:sp>
        <p:nvSpPr>
          <p:cNvPr id="65" name="Rectángulo 64">
            <a:hlinkClick r:id="rId5"/>
          </p:cNvPr>
          <p:cNvSpPr/>
          <p:nvPr userDrawn="1"/>
        </p:nvSpPr>
        <p:spPr>
          <a:xfrm>
            <a:off x="887516" y="2919518"/>
            <a:ext cx="6950635" cy="55581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hlinkClick r:id="rId6"/>
          </p:cNvPr>
          <p:cNvSpPr/>
          <p:nvPr userDrawn="1"/>
        </p:nvSpPr>
        <p:spPr>
          <a:xfrm>
            <a:off x="887516" y="3641779"/>
            <a:ext cx="6950635" cy="55581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7" name="Rectángulo 66">
            <a:hlinkClick r:id="rId7"/>
          </p:cNvPr>
          <p:cNvSpPr/>
          <p:nvPr userDrawn="1"/>
        </p:nvSpPr>
        <p:spPr>
          <a:xfrm>
            <a:off x="913795" y="4364040"/>
            <a:ext cx="6950635" cy="55581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3841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 Poco de M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24" y="3058524"/>
            <a:ext cx="2487502" cy="85984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8491682" y="2173933"/>
            <a:ext cx="2666386" cy="2629027"/>
          </a:xfrm>
          <a:prstGeom prst="ellipse">
            <a:avLst/>
          </a:prstGeom>
          <a:effectLst>
            <a:innerShdw blurRad="114300">
              <a:prstClr val="black"/>
            </a:innerShdw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0" hasCustomPrompt="1"/>
          </p:nvPr>
        </p:nvSpPr>
        <p:spPr>
          <a:xfrm>
            <a:off x="2650460" y="1062102"/>
            <a:ext cx="4819273" cy="607269"/>
          </a:xfrm>
          <a:prstGeom prst="rect">
            <a:avLst/>
          </a:prstGeom>
        </p:spPr>
        <p:txBody>
          <a:bodyPr anchor="ctr">
            <a:noAutofit/>
          </a:bodyPr>
          <a:lstStyle>
            <a:lvl1pPr marL="36900" indent="0">
              <a:buNone/>
              <a:defRPr sz="4000" b="1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es-ES" dirty="0" smtClean="0"/>
              <a:t>Nombre Expositor</a:t>
            </a:r>
            <a:endParaRPr lang="es-E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23745" y="2004885"/>
            <a:ext cx="7305797" cy="7078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>
            <a:lvl1pPr algn="l">
              <a:defRPr lang="en-US" sz="4000" b="1" baseline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marL="0" lvl="0" defTabSz="914400"/>
            <a:r>
              <a:rPr lang="es-ES" dirty="0" smtClean="0"/>
              <a:t>Titulo Personal / Empresa / Cargo</a:t>
            </a:r>
            <a:endParaRPr lang="en-US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1023745" y="1142589"/>
            <a:ext cx="257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Hola!, Yo soy</a:t>
            </a:r>
            <a:endParaRPr lang="es-ES" sz="2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3747" y="2981594"/>
            <a:ext cx="7264740" cy="2911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Descripción del Tipo Twitter</a:t>
            </a:r>
          </a:p>
        </p:txBody>
      </p:sp>
      <p:sp>
        <p:nvSpPr>
          <p:cNvPr id="25" name="Marcador de posición de imagen 24"/>
          <p:cNvSpPr>
            <a:spLocks noGrp="1"/>
          </p:cNvSpPr>
          <p:nvPr>
            <p:ph type="pic" sz="quarter" idx="12" hasCustomPrompt="1"/>
          </p:nvPr>
        </p:nvSpPr>
        <p:spPr>
          <a:xfrm>
            <a:off x="9228686" y="170329"/>
            <a:ext cx="511200" cy="511200"/>
          </a:xfrm>
          <a:prstGeom prst="rect">
            <a:avLst/>
          </a:prstGeom>
        </p:spPr>
        <p:txBody>
          <a:bodyPr/>
          <a:lstStyle>
            <a:lvl1pPr marL="3690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Social Icon 4</a:t>
            </a:r>
            <a:endParaRPr lang="es-ES" dirty="0"/>
          </a:p>
        </p:txBody>
      </p:sp>
      <p:sp>
        <p:nvSpPr>
          <p:cNvPr id="26" name="Marcador de posición de imagen 24"/>
          <p:cNvSpPr>
            <a:spLocks noGrp="1"/>
          </p:cNvSpPr>
          <p:nvPr>
            <p:ph type="pic" sz="quarter" idx="13" hasCustomPrompt="1"/>
          </p:nvPr>
        </p:nvSpPr>
        <p:spPr>
          <a:xfrm>
            <a:off x="9984078" y="170329"/>
            <a:ext cx="511200" cy="511200"/>
          </a:xfrm>
          <a:prstGeom prst="rect">
            <a:avLst/>
          </a:prstGeom>
        </p:spPr>
        <p:txBody>
          <a:bodyPr/>
          <a:lstStyle>
            <a:lvl1pPr marL="3690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Social Icon 3</a:t>
            </a:r>
            <a:endParaRPr lang="es-ES" dirty="0"/>
          </a:p>
        </p:txBody>
      </p:sp>
      <p:sp>
        <p:nvSpPr>
          <p:cNvPr id="27" name="Marcador de posición de imagen 24"/>
          <p:cNvSpPr>
            <a:spLocks noGrp="1"/>
          </p:cNvSpPr>
          <p:nvPr>
            <p:ph type="pic" sz="quarter" idx="14" hasCustomPrompt="1"/>
          </p:nvPr>
        </p:nvSpPr>
        <p:spPr>
          <a:xfrm>
            <a:off x="10739470" y="170329"/>
            <a:ext cx="511200" cy="511200"/>
          </a:xfrm>
          <a:prstGeom prst="rect">
            <a:avLst/>
          </a:prstGeom>
        </p:spPr>
        <p:txBody>
          <a:bodyPr/>
          <a:lstStyle>
            <a:lvl1pPr marL="3690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Social Icon 2</a:t>
            </a:r>
            <a:endParaRPr lang="es-ES" dirty="0"/>
          </a:p>
        </p:txBody>
      </p:sp>
      <p:sp>
        <p:nvSpPr>
          <p:cNvPr id="28" name="Marcador de posición de imagen 24"/>
          <p:cNvSpPr>
            <a:spLocks noGrp="1"/>
          </p:cNvSpPr>
          <p:nvPr>
            <p:ph type="pic" sz="quarter" idx="15" hasCustomPrompt="1"/>
          </p:nvPr>
        </p:nvSpPr>
        <p:spPr>
          <a:xfrm>
            <a:off x="11494863" y="170329"/>
            <a:ext cx="511200" cy="511200"/>
          </a:xfrm>
          <a:prstGeom prst="rect">
            <a:avLst/>
          </a:prstGeom>
        </p:spPr>
        <p:txBody>
          <a:bodyPr/>
          <a:lstStyle>
            <a:lvl1pPr marL="3690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Social Icon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6008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tos del Curso Ac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 userDrawn="1"/>
        </p:nvSpPr>
        <p:spPr>
          <a:xfrm>
            <a:off x="1023746" y="418405"/>
            <a:ext cx="9308749" cy="769441"/>
          </a:xfrm>
          <a:prstGeom prst="rect">
            <a:avLst/>
          </a:prstGeom>
        </p:spPr>
        <p:txBody>
          <a:bodyPr>
            <a:noAutofit/>
          </a:bodyPr>
          <a:lstStyle>
            <a:lvl1pPr defTabSz="457200">
              <a:spcBef>
                <a:spcPct val="0"/>
              </a:spcBef>
              <a:buNone/>
              <a:defRPr sz="4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 Light" panose="020F0302020204030204" pitchFamily="34" charset="0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4800" b="1" dirty="0" smtClean="0">
                <a:solidFill>
                  <a:schemeClr val="tx1"/>
                </a:solidFill>
              </a:rPr>
              <a:t>En esta </a:t>
            </a:r>
            <a:r>
              <a:rPr lang="es-ES" sz="4800" b="1" u="none" dirty="0" smtClean="0">
                <a:solidFill>
                  <a:schemeClr val="tx1"/>
                </a:solidFill>
              </a:rPr>
              <a:t>oportunidad</a:t>
            </a:r>
            <a:r>
              <a:rPr lang="es-ES" sz="4800" b="1" baseline="0" dirty="0" smtClean="0">
                <a:solidFill>
                  <a:schemeClr val="tx1"/>
                </a:solidFill>
              </a:rPr>
              <a:t> </a:t>
            </a:r>
            <a:r>
              <a:rPr lang="es-ES" sz="4800" b="1" dirty="0" smtClean="0">
                <a:solidFill>
                  <a:schemeClr val="tx1"/>
                </a:solidFill>
              </a:rPr>
              <a:t>veremos:</a:t>
            </a:r>
            <a:endParaRPr lang="es-ES" sz="4800" b="1" dirty="0">
              <a:solidFill>
                <a:schemeClr val="tx1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23746" y="1513755"/>
            <a:ext cx="10144508" cy="4731657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just">
              <a:buFont typeface="Wingdings" panose="05000000000000000000" pitchFamily="2" charset="2"/>
              <a:buChar char="§"/>
              <a:defRPr sz="3200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Pauta de los puntos a ver en la presentación / curso / charla (No deberían de ser mas de 6 , para alcanzar a explicarlos en la hora de sesión).</a:t>
            </a:r>
          </a:p>
        </p:txBody>
      </p:sp>
    </p:spTree>
    <p:extLst>
      <p:ext uri="{BB962C8B-B14F-4D97-AF65-F5344CB8AC3E}">
        <p14:creationId xmlns:p14="http://schemas.microsoft.com/office/powerpoint/2010/main" val="31603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417600"/>
            <a:ext cx="10353762" cy="97045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s-ES" dirty="0" smtClean="0"/>
              <a:t>Título de la diapositiva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7141FA-A961-40DF-8DCE-3D737D21DE5E}" type="datetimeFigureOut">
              <a:rPr lang="es-ES" smtClean="0"/>
              <a:pPr/>
              <a:t>10/3/16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4E64B6-2FFB-4215-9484-5B9D9C76D515}" type="slidenum">
              <a:rPr lang="es-ES" smtClean="0"/>
              <a:pPr/>
              <a:t>‹Nr.›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667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del Í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"/>
          <p:cNvGrpSpPr/>
          <p:nvPr userDrawn="1"/>
        </p:nvGrpSpPr>
        <p:grpSpPr>
          <a:xfrm>
            <a:off x="8568977" y="2874977"/>
            <a:ext cx="3573025" cy="3593717"/>
            <a:chOff x="8461408" y="2803265"/>
            <a:chExt cx="3573025" cy="3593717"/>
          </a:xfrm>
        </p:grpSpPr>
        <p:sp>
          <p:nvSpPr>
            <p:cNvPr id="22" name="CuadroTexto 21"/>
            <p:cNvSpPr txBox="1"/>
            <p:nvPr/>
          </p:nvSpPr>
          <p:spPr>
            <a:xfrm rot="5400000">
              <a:off x="7842296" y="5313997"/>
              <a:ext cx="1699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smtClean="0">
                  <a:solidFill>
                    <a:srgbClr val="303F9F"/>
                  </a:solidFill>
                </a:rPr>
                <a:t>Videojuegos</a:t>
              </a:r>
              <a:endParaRPr lang="es-ES" sz="2400" dirty="0">
                <a:solidFill>
                  <a:srgbClr val="303F9F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 rot="5400000">
              <a:off x="9107046" y="381692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Diseño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9964779" y="3923578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Felicidad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8864574" y="4665542"/>
              <a:ext cx="1477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Conocimiento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 rot="5400000">
              <a:off x="9490162" y="4128490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303F9F"/>
                  </a:solidFill>
                </a:rPr>
                <a:t>Salud</a:t>
              </a:r>
              <a:endParaRPr lang="es-ES" sz="2000" b="1" dirty="0">
                <a:solidFill>
                  <a:srgbClr val="303F9F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8562684" y="3558691"/>
              <a:ext cx="8770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 smtClean="0">
                  <a:solidFill>
                    <a:srgbClr val="303F9F"/>
                  </a:solidFill>
                </a:rPr>
                <a:t>MVC</a:t>
              </a:r>
              <a:endParaRPr lang="es-ES" sz="2800" dirty="0">
                <a:solidFill>
                  <a:srgbClr val="303F9F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9964779" y="4192993"/>
              <a:ext cx="1741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Emprendimiento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0026430" y="5362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Vida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8466137" y="4173624"/>
              <a:ext cx="1310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 smtClean="0">
                  <a:solidFill>
                    <a:srgbClr val="303F9F"/>
                  </a:solidFill>
                </a:rPr>
                <a:t>Eventos</a:t>
              </a:r>
              <a:endParaRPr lang="es-ES" b="1" dirty="0">
                <a:solidFill>
                  <a:srgbClr val="303F9F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8772019" y="3277519"/>
              <a:ext cx="1607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solidFill>
                    <a:srgbClr val="303F9F"/>
                  </a:solidFill>
                </a:rPr>
                <a:t>Programación</a:t>
              </a:r>
              <a:endParaRPr lang="es-ES" sz="2000" dirty="0">
                <a:solidFill>
                  <a:srgbClr val="303F9F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9196663" y="2803265"/>
              <a:ext cx="1156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303F9F"/>
                  </a:solidFill>
                </a:rPr>
                <a:t>Widul</a:t>
              </a:r>
              <a:endParaRPr lang="es-ES" sz="3200" b="1" dirty="0">
                <a:solidFill>
                  <a:srgbClr val="303F9F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0754916" y="3597298"/>
              <a:ext cx="1154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solidFill>
                    <a:srgbClr val="303F9F"/>
                  </a:solidFill>
                </a:rPr>
                <a:t>Aprender</a:t>
              </a:r>
              <a:endParaRPr lang="es-ES" sz="2000" dirty="0">
                <a:solidFill>
                  <a:srgbClr val="303F9F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 rot="5400000">
              <a:off x="10308461" y="3522451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Sushi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8864574" y="4943495"/>
              <a:ext cx="1604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>
                  <a:solidFill>
                    <a:srgbClr val="303F9F"/>
                  </a:solidFill>
                </a:rPr>
                <a:t>Experiencia</a:t>
              </a:r>
              <a:endParaRPr lang="es-ES" sz="2400" b="1" dirty="0">
                <a:solidFill>
                  <a:srgbClr val="303F9F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10754916" y="3328441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303F9F"/>
                  </a:solidFill>
                </a:rPr>
                <a:t>Soluciones</a:t>
              </a:r>
              <a:endParaRPr lang="es-ES" sz="2000" b="1" dirty="0">
                <a:solidFill>
                  <a:srgbClr val="303F9F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 rot="5400000">
              <a:off x="8583629" y="5723817"/>
              <a:ext cx="97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303F9F"/>
                  </a:solidFill>
                </a:rPr>
                <a:t>Finanzas</a:t>
              </a:r>
              <a:endParaRPr lang="es-ES" dirty="0">
                <a:solidFill>
                  <a:srgbClr val="303F9F"/>
                </a:solidFill>
              </a:endParaRPr>
            </a:p>
          </p:txBody>
        </p:sp>
        <p:sp>
          <p:nvSpPr>
            <p:cNvPr id="38" name="CuadroTexto 37"/>
            <p:cNvSpPr txBox="1"/>
            <p:nvPr/>
          </p:nvSpPr>
          <p:spPr>
            <a:xfrm rot="5400000">
              <a:off x="10204941" y="4866792"/>
              <a:ext cx="1242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 smtClean="0">
                  <a:solidFill>
                    <a:srgbClr val="303F9F"/>
                  </a:solidFill>
                </a:rPr>
                <a:t>Calidad</a:t>
              </a:r>
              <a:endParaRPr lang="es-ES" sz="2800" b="1" dirty="0">
                <a:solidFill>
                  <a:srgbClr val="303F9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3008" y="2012627"/>
            <a:ext cx="10144509" cy="28327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7200" b="1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/>
            <a:r>
              <a:rPr lang="es-ES" dirty="0" smtClean="0"/>
              <a:t>Título ítem de la pauta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05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ítulo y 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325635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325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417600"/>
            <a:ext cx="10353762" cy="97045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Título de la diapositiva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57840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Subtitulo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57840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6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y contenido -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E91E63">
                <a:tint val="45000"/>
                <a:satMod val="400000"/>
              </a:srgb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5" y="597007"/>
            <a:ext cx="4828988" cy="5205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2607" y="597007"/>
            <a:ext cx="5934949" cy="108238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Título de la diapositiva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25" y="755605"/>
            <a:ext cx="4489686" cy="4939971"/>
          </a:xfrm>
          <a:prstGeom prst="rect">
            <a:avLst/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2607" y="1679388"/>
            <a:ext cx="5934949" cy="41230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57622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contenido -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1" descr="Slate-V2-HD-vertPhotoInset.png"/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68" y="590391"/>
            <a:ext cx="4828988" cy="520547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7517" y="590391"/>
            <a:ext cx="5934949" cy="108238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Título de la diapositiva</a:t>
            </a:r>
            <a:endParaRPr lang="en-US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1768" y="748989"/>
            <a:ext cx="4489686" cy="4939971"/>
          </a:xfrm>
          <a:prstGeom prst="rect">
            <a:avLst/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67517" y="1672772"/>
            <a:ext cx="5934949" cy="41230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just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97631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111277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70100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6662057"/>
            <a:ext cx="12204000" cy="195943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786" y="6170549"/>
            <a:ext cx="1013230" cy="35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4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99" r:id="rId2"/>
    <p:sldLayoutId id="2147483702" r:id="rId3"/>
    <p:sldLayoutId id="2147483680" r:id="rId4"/>
    <p:sldLayoutId id="2147483700" r:id="rId5"/>
    <p:sldLayoutId id="2147483683" r:id="rId6"/>
    <p:sldLayoutId id="2147483687" r:id="rId7"/>
    <p:sldLayoutId id="2147483701" r:id="rId8"/>
    <p:sldLayoutId id="2147483688" r:id="rId9"/>
    <p:sldLayoutId id="2147483690" r:id="rId10"/>
    <p:sldLayoutId id="2147483692" r:id="rId11"/>
    <p:sldLayoutId id="2147483693" r:id="rId12"/>
    <p:sldLayoutId id="2147483697" r:id="rId13"/>
    <p:sldLayoutId id="2147483695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github.com/dmunozgaete" TargetMode="External"/><Relationship Id="rId4" Type="http://schemas.openxmlformats.org/officeDocument/2006/relationships/image" Target="../media/image11.png"/><Relationship Id="rId5" Type="http://schemas.openxmlformats.org/officeDocument/2006/relationships/hyperlink" Target="mailto:https://www.linkedin.com/in/dmunozgaete" TargetMode="External"/><Relationship Id="rId6" Type="http://schemas.openxmlformats.org/officeDocument/2006/relationships/image" Target="../media/image12.png"/><Relationship Id="rId7" Type="http://schemas.openxmlformats.org/officeDocument/2006/relationships/hyperlink" Target="mailto:https://twitter.com/DMunozGaete" TargetMode="External"/><Relationship Id="rId8" Type="http://schemas.openxmlformats.org/officeDocument/2006/relationships/image" Target="../media/image13.png"/><Relationship Id="rId9" Type="http://schemas.openxmlformats.org/officeDocument/2006/relationships/hyperlink" Target="mailto:dmunozgaete@gmail.com?subject=Directivas%20en%20AngularJS" TargetMode="External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985" y="2336595"/>
            <a:ext cx="12192000" cy="461665"/>
          </a:xfrm>
        </p:spPr>
        <p:txBody>
          <a:bodyPr/>
          <a:lstStyle/>
          <a:p>
            <a:r>
              <a:rPr lang="es-ES" dirty="0"/>
              <a:t>Presentación casi interactiva </a:t>
            </a:r>
            <a:r>
              <a:rPr lang="es-ES" dirty="0" smtClean="0"/>
              <a:t>^^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Directivas en AngularJS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David Antonio Muñoz Gaete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74124"/>
          <a:stretch/>
        </p:blipFill>
        <p:spPr>
          <a:xfrm>
            <a:off x="5356319" y="4499902"/>
            <a:ext cx="1467392" cy="15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Ser o no ser:    ¿cuándo usar ‘</a:t>
            </a:r>
            <a:r>
              <a:rPr lang="es-ES" b="1" dirty="0" smtClean="0"/>
              <a:t>A</a:t>
            </a:r>
            <a:r>
              <a:rPr lang="es-ES" dirty="0" smtClean="0"/>
              <a:t>’ </a:t>
            </a:r>
            <a:r>
              <a:rPr lang="es-ES" sz="3600" dirty="0" smtClean="0"/>
              <a:t>o</a:t>
            </a:r>
            <a:r>
              <a:rPr lang="es-ES" dirty="0" smtClean="0"/>
              <a:t> ‘</a:t>
            </a:r>
            <a:r>
              <a:rPr lang="es-ES" b="1" dirty="0" smtClean="0"/>
              <a:t>E</a:t>
            </a:r>
            <a:r>
              <a:rPr lang="es-ES" dirty="0" smtClean="0"/>
              <a:t>’?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sz="2800" dirty="0" smtClean="0"/>
              <a:t>Usar la restricción</a:t>
            </a:r>
            <a:r>
              <a:rPr lang="es-ES" sz="2800" dirty="0" smtClean="0"/>
              <a:t> de </a:t>
            </a:r>
            <a:r>
              <a:rPr lang="es-ES" sz="2800" b="1" dirty="0" smtClean="0">
                <a:latin typeface="Calibri" charset="0"/>
                <a:ea typeface="Calibri" charset="0"/>
                <a:cs typeface="Calibri" charset="0"/>
              </a:rPr>
              <a:t>elemento ‘E’</a:t>
            </a:r>
            <a:r>
              <a:rPr lang="es-ES" sz="2800" dirty="0" smtClean="0"/>
              <a:t> cuando el control requiera de plantilla o sea un componente especifico de tu proyecto</a:t>
            </a:r>
          </a:p>
          <a:p>
            <a:pPr lvl="1"/>
            <a:r>
              <a:rPr lang="es-ES" sz="2800" dirty="0" smtClean="0"/>
              <a:t>Ejemplo: &lt;google-</a:t>
            </a:r>
            <a:r>
              <a:rPr lang="es-ES" sz="2800" dirty="0" err="1" smtClean="0"/>
              <a:t>map</a:t>
            </a:r>
            <a:r>
              <a:rPr lang="es-ES" sz="2800" dirty="0" smtClean="0"/>
              <a:t>&gt;, &lt;</a:t>
            </a:r>
            <a:r>
              <a:rPr lang="es-ES" sz="2800" dirty="0" err="1" smtClean="0"/>
              <a:t>facebook-login</a:t>
            </a:r>
            <a:r>
              <a:rPr lang="es-ES" sz="2800" dirty="0" smtClean="0"/>
              <a:t>&gt;, </a:t>
            </a:r>
            <a:r>
              <a:rPr lang="es-ES" sz="2800" dirty="0" err="1" smtClean="0"/>
              <a:t>etc</a:t>
            </a:r>
            <a:endParaRPr lang="es-ES" sz="2800" dirty="0" smtClean="0"/>
          </a:p>
          <a:p>
            <a:endParaRPr lang="es-ES" sz="2800" dirty="0" smtClean="0"/>
          </a:p>
          <a:p>
            <a:r>
              <a:rPr lang="es-ES" sz="2800" dirty="0" smtClean="0"/>
              <a:t>Usar la restricción de </a:t>
            </a:r>
            <a:r>
              <a:rPr lang="es-ES" sz="2800" b="1" dirty="0">
                <a:latin typeface="Calibri" charset="0"/>
                <a:ea typeface="Calibri" charset="0"/>
                <a:cs typeface="Calibri" charset="0"/>
              </a:rPr>
              <a:t>atributo ‘A’</a:t>
            </a:r>
            <a:r>
              <a:rPr lang="es-ES" sz="2800" dirty="0" smtClean="0"/>
              <a:t> cuando estemos “decorando” un elemento para añadir nuevas funcionalidades a un elemento ya existente.</a:t>
            </a:r>
          </a:p>
          <a:p>
            <a:pPr lvl="1"/>
            <a:r>
              <a:rPr lang="es-ES" sz="2800" dirty="0" smtClean="0"/>
              <a:t>Ejemplo: </a:t>
            </a:r>
            <a:r>
              <a:rPr lang="es-ES" sz="2800" dirty="0" err="1" smtClean="0"/>
              <a:t>ng-number</a:t>
            </a:r>
            <a:r>
              <a:rPr lang="es-ES" sz="2800" dirty="0" smtClean="0"/>
              <a:t>, </a:t>
            </a:r>
            <a:r>
              <a:rPr lang="es-ES" sz="2800" dirty="0" err="1" smtClean="0"/>
              <a:t>restricted</a:t>
            </a:r>
            <a:r>
              <a:rPr lang="es-ES" sz="2800" dirty="0" smtClean="0"/>
              <a:t>, </a:t>
            </a:r>
            <a:r>
              <a:rPr lang="es-ES" sz="2800" dirty="0" err="1" smtClean="0"/>
              <a:t>ng-if</a:t>
            </a:r>
            <a:r>
              <a:rPr lang="es-ES" sz="2800" dirty="0" smtClean="0"/>
              <a:t> , etc.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1167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6000" dirty="0" smtClean="0"/>
              <a:t>Encapsulamiento de Contexto</a:t>
            </a:r>
            <a:br>
              <a:rPr lang="es-ES_tradnl" sz="6000" dirty="0" smtClean="0"/>
            </a:br>
            <a:r>
              <a:rPr lang="es-ES_tradnl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(</a:t>
            </a:r>
            <a:r>
              <a:rPr lang="es-ES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Alguien dijo GRASP??</a:t>
            </a:r>
            <a:r>
              <a:rPr lang="es-ES_tradnl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) 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2651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Ventajas: Contexto Aislado (Isolated $scope)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 smtClean="0"/>
              <a:t>Evitamos los falsos-positivos en nuestro código.</a:t>
            </a:r>
          </a:p>
          <a:p>
            <a:r>
              <a:rPr lang="es-ES_tradnl" sz="2800" dirty="0" smtClean="0"/>
              <a:t>Mejor visualización</a:t>
            </a:r>
            <a:r>
              <a:rPr lang="es-ES" sz="2800" dirty="0" smtClean="0"/>
              <a:t> de nuestro código (limpieza del código)</a:t>
            </a:r>
          </a:p>
          <a:p>
            <a:r>
              <a:rPr lang="es-ES" sz="2800" dirty="0" smtClean="0"/>
              <a:t>Permite la reutilización (</a:t>
            </a:r>
            <a:r>
              <a:rPr lang="es-ES" sz="2000" dirty="0" smtClean="0"/>
              <a:t>Alguien dijo de nuevo DRY?</a:t>
            </a:r>
            <a:r>
              <a:rPr lang="es-ES" sz="2800" dirty="0" smtClean="0"/>
              <a:t>)</a:t>
            </a:r>
            <a:endParaRPr lang="es-ES_tradnl" sz="2800" dirty="0" smtClean="0"/>
          </a:p>
          <a:p>
            <a:r>
              <a:rPr lang="es-ES_tradnl" sz="2800" dirty="0" smtClean="0"/>
              <a:t>Alta cohesi</a:t>
            </a:r>
            <a:r>
              <a:rPr lang="es-ES" sz="2800" dirty="0" smtClean="0"/>
              <a:t>ón </a:t>
            </a:r>
            <a:endParaRPr lang="es-ES_tradnl" sz="2800" dirty="0" smtClean="0"/>
          </a:p>
          <a:p>
            <a:r>
              <a:rPr lang="es-ES_tradnl" sz="2800" dirty="0" smtClean="0"/>
              <a:t>Al tener aislado nuestro contexto ($scope) se logra con mayor facilidad un bajo acoplamiento </a:t>
            </a:r>
            <a:r>
              <a:rPr lang="es-ES" sz="2800" dirty="0" smtClean="0"/>
              <a:t>^^.</a:t>
            </a:r>
            <a:endParaRPr lang="es-ES_tradnl" sz="2800" dirty="0"/>
          </a:p>
        </p:txBody>
      </p:sp>
      <p:sp>
        <p:nvSpPr>
          <p:cNvPr id="4" name="Marcador de texto 3"/>
          <p:cNvSpPr txBox="1">
            <a:spLocks/>
          </p:cNvSpPr>
          <p:nvPr/>
        </p:nvSpPr>
        <p:spPr>
          <a:xfrm>
            <a:off x="109818" y="6252519"/>
            <a:ext cx="10788841" cy="3678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effectLst/>
              </a:rPr>
              <a:t>* ¿Que es el bajo acoplamiento y alta cohesión? es un pregunta inminente , por lo que comiencen a preparar su respuestas ;)!.</a:t>
            </a:r>
            <a:endParaRPr lang="es-E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91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Declaración</a:t>
            </a:r>
            <a:r>
              <a:rPr lang="es-ES" dirty="0" smtClean="0"/>
              <a:t> de directiva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4292570"/>
          </a:xfrm>
          <a:solidFill>
            <a:srgbClr val="303F9F"/>
          </a:solidFill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s-ES_tradnl" dirty="0" err="1"/>
              <a:t>angular.module</a:t>
            </a:r>
            <a:r>
              <a:rPr lang="es-ES_tradnl" dirty="0"/>
              <a:t>('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app.components</a:t>
            </a:r>
            <a:r>
              <a:rPr lang="es-ES_tradnl" dirty="0" smtClean="0"/>
              <a:t>')</a:t>
            </a:r>
          </a:p>
          <a:p>
            <a:pPr marL="36900" indent="0">
              <a:buNone/>
            </a:pPr>
            <a:r>
              <a:rPr lang="es-ES_tradnl" dirty="0" smtClean="0"/>
              <a:t>.</a:t>
            </a:r>
            <a:r>
              <a:rPr lang="es-ES_tradnl" dirty="0" err="1" smtClean="0"/>
              <a:t>directive</a:t>
            </a:r>
            <a:r>
              <a:rPr lang="es-ES_tradnl" dirty="0" smtClean="0"/>
              <a:t>(’</a:t>
            </a:r>
            <a:r>
              <a:rPr lang="es-ES_tradnl" b="1" dirty="0" err="1" smtClean="0">
                <a:latin typeface="Calibri" charset="0"/>
                <a:ea typeface="Calibri" charset="0"/>
                <a:cs typeface="Calibri" charset="0"/>
              </a:rPr>
              <a:t>flexLoading</a:t>
            </a:r>
            <a:r>
              <a:rPr lang="es-ES_tradnl" dirty="0" smtClean="0"/>
              <a:t>', </a:t>
            </a:r>
            <a:r>
              <a:rPr lang="es-ES_tradnl" dirty="0" err="1"/>
              <a:t>function</a:t>
            </a:r>
            <a:r>
              <a:rPr lang="es-ES_tradnl" dirty="0"/>
              <a:t>(){    </a:t>
            </a:r>
          </a:p>
          <a:p>
            <a:pPr marL="36900" indent="0">
              <a:buNone/>
            </a:pPr>
            <a:r>
              <a:rPr lang="es-ES_tradnl" dirty="0" smtClean="0"/>
              <a:t>      </a:t>
            </a:r>
            <a:r>
              <a:rPr lang="es-ES_tradnl" dirty="0" err="1" smtClean="0"/>
              <a:t>return</a:t>
            </a:r>
            <a:r>
              <a:rPr lang="es-ES_tradnl" dirty="0" smtClean="0"/>
              <a:t> </a:t>
            </a:r>
            <a:r>
              <a:rPr lang="es-ES_tradnl" dirty="0"/>
              <a:t>{        </a:t>
            </a:r>
            <a:endParaRPr lang="es-ES_tradnl" dirty="0" smtClean="0"/>
          </a:p>
          <a:p>
            <a:pPr marL="36900" indent="0">
              <a:buNone/>
            </a:pPr>
            <a:r>
              <a:rPr lang="es-ES_tradnl" dirty="0" smtClean="0"/>
              <a:t>            </a:t>
            </a:r>
            <a:r>
              <a:rPr lang="es-ES_tradnl" dirty="0" err="1" smtClean="0"/>
              <a:t>restrict</a:t>
            </a:r>
            <a:r>
              <a:rPr lang="es-ES_tradnl" dirty="0"/>
              <a:t>: '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s-ES_tradnl" dirty="0"/>
              <a:t>',        </a:t>
            </a:r>
            <a:endParaRPr lang="es-ES_tradnl" dirty="0" smtClean="0"/>
          </a:p>
          <a:p>
            <a:pPr marL="36900" indent="0">
              <a:buNone/>
            </a:pPr>
            <a:r>
              <a:rPr lang="es-ES_tradnl" dirty="0" smtClean="0"/>
              <a:t>            scope: </a:t>
            </a:r>
            <a:r>
              <a:rPr lang="es-ES_tradnl" b="1" dirty="0" smtClean="0">
                <a:latin typeface="Calibri" charset="0"/>
                <a:ea typeface="Calibri" charset="0"/>
                <a:cs typeface="Calibri" charset="0"/>
              </a:rPr>
              <a:t>{}</a:t>
            </a:r>
            <a:r>
              <a:rPr lang="es-ES_tradnl" dirty="0" smtClean="0"/>
              <a:t>,        </a:t>
            </a:r>
          </a:p>
          <a:p>
            <a:pPr marL="36900" indent="0">
              <a:buNone/>
            </a:pPr>
            <a:r>
              <a:rPr lang="es-ES_tradnl" dirty="0" smtClean="0"/>
              <a:t>            </a:t>
            </a:r>
            <a:r>
              <a:rPr lang="es-ES_tradnl" dirty="0" err="1" smtClean="0"/>
              <a:t>templateUrl</a:t>
            </a:r>
            <a:r>
              <a:rPr lang="es-ES_tradnl" dirty="0"/>
              <a:t>: </a:t>
            </a:r>
            <a:r>
              <a:rPr lang="es-ES_tradnl" dirty="0" smtClean="0"/>
              <a:t>’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url_to_template_html</a:t>
            </a:r>
            <a:r>
              <a:rPr lang="es-ES_tradnl" dirty="0" smtClean="0"/>
              <a:t>',        </a:t>
            </a:r>
          </a:p>
          <a:p>
            <a:pPr marL="36900" indent="0">
              <a:buNone/>
            </a:pPr>
            <a:r>
              <a:rPr lang="es-ES_tradnl" dirty="0" smtClean="0"/>
              <a:t>            </a:t>
            </a:r>
            <a:r>
              <a:rPr lang="es-ES_tradnl" dirty="0" err="1" smtClean="0"/>
              <a:t>controller</a:t>
            </a:r>
            <a:r>
              <a:rPr lang="es-ES_tradnl" dirty="0"/>
              <a:t>: 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function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($scope, $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element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s-ES_tradnl" b="1" dirty="0" smtClean="0">
                <a:latin typeface="Calibri" charset="0"/>
                <a:ea typeface="Calibri" charset="0"/>
                <a:cs typeface="Calibri" charset="0"/>
              </a:rPr>
              <a:t>{},        </a:t>
            </a:r>
            <a:endParaRPr lang="es-ES_tradnl" b="1" dirty="0">
              <a:latin typeface="Calibri" charset="0"/>
              <a:ea typeface="Calibri" charset="0"/>
              <a:cs typeface="Calibri" charset="0"/>
            </a:endParaRPr>
          </a:p>
          <a:p>
            <a:pPr marL="36900" indent="0">
              <a:buNone/>
            </a:pPr>
            <a:r>
              <a:rPr lang="es-ES_tradnl" dirty="0" smtClean="0"/>
              <a:t>            link</a:t>
            </a:r>
            <a:r>
              <a:rPr lang="es-ES_tradnl" dirty="0"/>
              <a:t>: 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function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(scope, 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element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attributes</a:t>
            </a:r>
            <a:r>
              <a:rPr lang="es-ES_tradnl" b="1" dirty="0" smtClean="0">
                <a:latin typeface="Calibri" charset="0"/>
                <a:ea typeface="Calibri" charset="0"/>
                <a:cs typeface="Calibri" charset="0"/>
              </a:rPr>
              <a:t>){} </a:t>
            </a:r>
            <a:endParaRPr lang="es-ES_tradnl" b="1" dirty="0">
              <a:latin typeface="Calibri" charset="0"/>
              <a:ea typeface="Calibri" charset="0"/>
              <a:cs typeface="Calibri" charset="0"/>
            </a:endParaRPr>
          </a:p>
          <a:p>
            <a:pPr marL="36900" indent="0">
              <a:buNone/>
            </a:pPr>
            <a:r>
              <a:rPr lang="es-ES_tradnl" dirty="0" smtClean="0"/>
              <a:t>     };</a:t>
            </a:r>
          </a:p>
          <a:p>
            <a:pPr marL="36900" indent="0">
              <a:buNone/>
            </a:pPr>
            <a:r>
              <a:rPr lang="es-ES_tradnl" dirty="0" smtClean="0"/>
              <a:t>});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911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Enlace de </a:t>
            </a:r>
            <a:r>
              <a:rPr lang="es-ES_tradnl" dirty="0" err="1" smtClean="0"/>
              <a:t>Parametros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0916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Enlace de parámetros vía Scope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Sirve para el traspaso de variables hacia la directiva (solo cuando el scope se encuentra asilado).</a:t>
            </a:r>
          </a:p>
          <a:p>
            <a:r>
              <a:rPr lang="es-ES_tradnl" dirty="0" smtClean="0"/>
              <a:t>Es muy importante tenerlo siempre en cuenta!.</a:t>
            </a:r>
          </a:p>
          <a:p>
            <a:r>
              <a:rPr lang="es-ES_tradnl" dirty="0" smtClean="0"/>
              <a:t>Existen 3 tipos de Enlace:</a:t>
            </a:r>
          </a:p>
          <a:p>
            <a:pPr lvl="1"/>
            <a:r>
              <a:rPr lang="es-ES_tradnl" dirty="0" smtClean="0"/>
              <a:t>Por Referencia: ‘=‘ 		(enlace de modelo de 2 caminos) - Modelo</a:t>
            </a:r>
          </a:p>
          <a:p>
            <a:pPr lvl="1"/>
            <a:r>
              <a:rPr lang="es-ES_tradnl" dirty="0" smtClean="0"/>
              <a:t>Por Valor: ‘@’ 			(Enlace de Atributo) - Cadena</a:t>
            </a:r>
          </a:p>
          <a:p>
            <a:pPr lvl="1"/>
            <a:r>
              <a:rPr lang="es-ES_tradnl" dirty="0" smtClean="0"/>
              <a:t>Por llamada: ‘&amp;’			(Enlace de </a:t>
            </a:r>
            <a:r>
              <a:rPr lang="es-ES_tradnl" dirty="0" err="1" smtClean="0"/>
              <a:t>Funci</a:t>
            </a:r>
            <a:r>
              <a:rPr lang="es-ES" dirty="0" smtClean="0"/>
              <a:t>ón) – Función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6303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Workshop Practico</a:t>
            </a:r>
            <a:br>
              <a:rPr lang="es-ES_tradnl" dirty="0" smtClean="0"/>
            </a:br>
            <a:r>
              <a:rPr lang="es-ES_tradnl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(</a:t>
            </a:r>
            <a:r>
              <a:rPr lang="es-ES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metiendo manos</a:t>
            </a:r>
            <a:r>
              <a:rPr lang="is-IS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…</a:t>
            </a:r>
            <a:r>
              <a:rPr lang="es-ES_tradnl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)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357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Instalación Demos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4292570"/>
          </a:xfrm>
          <a:solidFill>
            <a:srgbClr val="303F9F"/>
          </a:solidFill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mothership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$:</a:t>
            </a:r>
            <a:r>
              <a:rPr lang="es-ES_tradnl" dirty="0"/>
              <a:t> </a:t>
            </a:r>
            <a:r>
              <a:rPr lang="es-ES_tradnl" dirty="0" err="1" smtClean="0">
                <a:effectLst/>
              </a:rPr>
              <a:t>git</a:t>
            </a:r>
            <a:r>
              <a:rPr lang="es-ES_tradnl" dirty="0" smtClean="0">
                <a:effectLst/>
              </a:rPr>
              <a:t> </a:t>
            </a:r>
            <a:r>
              <a:rPr lang="es-ES_tradnl" b="1" dirty="0">
                <a:effectLst/>
              </a:rPr>
              <a:t>clone</a:t>
            </a:r>
            <a:r>
              <a:rPr lang="es-ES_tradnl" dirty="0">
                <a:effectLst/>
              </a:rPr>
              <a:t> </a:t>
            </a:r>
            <a:r>
              <a:rPr lang="es-ES_tradnl" sz="2000" dirty="0" smtClean="0">
                <a:effectLst/>
              </a:rPr>
              <a:t>https</a:t>
            </a:r>
            <a:r>
              <a:rPr lang="es-ES_tradnl" sz="2000" dirty="0">
                <a:effectLst/>
              </a:rPr>
              <a:t>://</a:t>
            </a:r>
            <a:r>
              <a:rPr lang="es-ES_tradnl" sz="2000" dirty="0" err="1">
                <a:effectLst/>
              </a:rPr>
              <a:t>github.com</a:t>
            </a:r>
            <a:r>
              <a:rPr lang="es-ES_tradnl" sz="2000" dirty="0">
                <a:effectLst/>
              </a:rPr>
              <a:t>/</a:t>
            </a:r>
            <a:r>
              <a:rPr lang="es-ES_tradnl" sz="2000" dirty="0" err="1">
                <a:effectLst/>
              </a:rPr>
              <a:t>dmunozgaete</a:t>
            </a:r>
            <a:r>
              <a:rPr lang="es-ES_tradnl" sz="2000" dirty="0">
                <a:effectLst/>
              </a:rPr>
              <a:t>/Charla-Directivas-</a:t>
            </a:r>
            <a:r>
              <a:rPr lang="es-ES_tradnl" sz="2000" dirty="0" err="1">
                <a:effectLst/>
              </a:rPr>
              <a:t>AngularJS.git</a:t>
            </a:r>
            <a:endParaRPr lang="es-ES_tradnl" dirty="0" smtClean="0">
              <a:effectLst/>
            </a:endParaRPr>
          </a:p>
          <a:p>
            <a:pPr marL="36900" indent="0">
              <a:buNone/>
            </a:pPr>
            <a:r>
              <a:rPr lang="es-ES_tradnl" b="1" dirty="0" err="1" smtClean="0">
                <a:latin typeface="Calibri" charset="0"/>
                <a:ea typeface="Calibri" charset="0"/>
                <a:cs typeface="Calibri" charset="0"/>
              </a:rPr>
              <a:t>mothership</a:t>
            </a:r>
            <a:r>
              <a:rPr lang="es-ES_tradnl" b="1" dirty="0" smtClean="0">
                <a:latin typeface="Calibri" charset="0"/>
                <a:ea typeface="Calibri" charset="0"/>
                <a:cs typeface="Calibri" charset="0"/>
              </a:rPr>
              <a:t>$:</a:t>
            </a:r>
            <a:r>
              <a:rPr lang="es-ES_tradnl" dirty="0" smtClean="0"/>
              <a:t> cd Demos</a:t>
            </a:r>
          </a:p>
          <a:p>
            <a:pPr marL="36900" indent="0">
              <a:buNone/>
            </a:pP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mothership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$:</a:t>
            </a:r>
            <a:r>
              <a:rPr lang="es-ES_tradnl" dirty="0"/>
              <a:t> </a:t>
            </a:r>
            <a:r>
              <a:rPr lang="es-ES_tradnl" dirty="0" err="1" smtClean="0"/>
              <a:t>npm</a:t>
            </a:r>
            <a:r>
              <a:rPr lang="es-ES_tradnl" dirty="0" smtClean="0"/>
              <a:t> </a:t>
            </a:r>
            <a:r>
              <a:rPr lang="es-ES_tradnl" dirty="0" err="1" smtClean="0"/>
              <a:t>install</a:t>
            </a:r>
            <a:endParaRPr lang="es-ES_tradnl" dirty="0" smtClean="0"/>
          </a:p>
          <a:p>
            <a:pPr marL="36900" indent="0">
              <a:buNone/>
            </a:pP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mothership</a:t>
            </a:r>
            <a:r>
              <a:rPr lang="es-ES_tradnl" b="1" dirty="0" smtClean="0">
                <a:latin typeface="Calibri" charset="0"/>
                <a:ea typeface="Calibri" charset="0"/>
                <a:cs typeface="Calibri" charset="0"/>
              </a:rPr>
              <a:t>$:</a:t>
            </a:r>
            <a:r>
              <a:rPr lang="es-ES_tradnl" dirty="0" smtClean="0"/>
              <a:t> </a:t>
            </a:r>
            <a:r>
              <a:rPr lang="es-ES_tradnl" dirty="0" err="1" smtClean="0"/>
              <a:t>bower</a:t>
            </a:r>
            <a:r>
              <a:rPr lang="es-ES_tradnl" dirty="0" smtClean="0"/>
              <a:t> </a:t>
            </a:r>
            <a:r>
              <a:rPr lang="es-ES_tradnl" dirty="0" err="1" smtClean="0"/>
              <a:t>install</a:t>
            </a:r>
            <a:endParaRPr lang="es-ES_tradnl" dirty="0" smtClean="0"/>
          </a:p>
          <a:p>
            <a:pPr marL="36900" indent="0">
              <a:buNone/>
            </a:pPr>
            <a:r>
              <a:rPr lang="es-ES_tradnl" b="1" dirty="0" err="1">
                <a:latin typeface="Calibri" charset="0"/>
                <a:ea typeface="Calibri" charset="0"/>
                <a:cs typeface="Calibri" charset="0"/>
              </a:rPr>
              <a:t>mothership</a:t>
            </a:r>
            <a:r>
              <a:rPr lang="es-ES_tradnl" b="1" dirty="0">
                <a:latin typeface="Calibri" charset="0"/>
                <a:ea typeface="Calibri" charset="0"/>
                <a:cs typeface="Calibri" charset="0"/>
              </a:rPr>
              <a:t>$:</a:t>
            </a:r>
            <a:r>
              <a:rPr lang="es-ES_tradnl" dirty="0"/>
              <a:t> </a:t>
            </a:r>
            <a:r>
              <a:rPr lang="es-ES_tradnl" dirty="0" err="1" smtClean="0"/>
              <a:t>grunt</a:t>
            </a:r>
            <a:r>
              <a:rPr lang="es-ES_tradnl" dirty="0" smtClean="0"/>
              <a:t> </a:t>
            </a:r>
            <a:r>
              <a:rPr lang="es-ES_tradnl" dirty="0" err="1" smtClean="0"/>
              <a:t>lift</a:t>
            </a:r>
            <a:endParaRPr lang="es-ES_tradnl" dirty="0" smtClean="0"/>
          </a:p>
          <a:p>
            <a:pPr marL="36900" indent="0">
              <a:buNone/>
            </a:pPr>
            <a:endParaRPr lang="es-ES_tradnl" dirty="0" smtClean="0"/>
          </a:p>
          <a:p>
            <a:pPr marL="3690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59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84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imagen 13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b="714"/>
          <a:stretch>
            <a:fillRect/>
          </a:stretch>
        </p:blipFill>
        <p:spPr/>
      </p:pic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David</a:t>
            </a:r>
            <a:endParaRPr lang="es-ES_tradnl" dirty="0"/>
          </a:p>
        </p:txBody>
      </p:sp>
      <p:pic>
        <p:nvPicPr>
          <p:cNvPr id="10" name="Marcador de imagen 9">
            <a:hlinkClick r:id="rId3"/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Marcador de imagen 10">
            <a:hlinkClick r:id="rId5"/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Marcador de imagen 11">
            <a:hlinkClick r:id="rId7"/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Marcador de imagen 12">
            <a:hlinkClick r:id="rId9"/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ítulo 3"/>
          <p:cNvSpPr>
            <a:spLocks noGrp="1"/>
          </p:cNvSpPr>
          <p:nvPr>
            <p:ph type="title"/>
          </p:nvPr>
        </p:nvSpPr>
        <p:spPr>
          <a:xfrm>
            <a:off x="1023745" y="2004885"/>
            <a:ext cx="7467937" cy="569387"/>
          </a:xfrm>
        </p:spPr>
        <p:txBody>
          <a:bodyPr/>
          <a:lstStyle/>
          <a:p>
            <a:r>
              <a:rPr lang="es-ES_tradnl" sz="3100" dirty="0" smtClean="0">
                <a:latin typeface="Calibri Light" charset="0"/>
                <a:ea typeface="Calibri Light" charset="0"/>
                <a:cs typeface="Calibri Light" charset="0"/>
              </a:rPr>
              <a:t>CTO Grupo Valentys – Mentor y Emprendedor</a:t>
            </a:r>
            <a:endParaRPr lang="es-ES_tradnl" sz="31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Marcador de texto 4"/>
          <p:cNvSpPr>
            <a:spLocks noGrp="1"/>
          </p:cNvSpPr>
          <p:nvPr>
            <p:ph type="body" sz="half" idx="2"/>
          </p:nvPr>
        </p:nvSpPr>
        <p:spPr>
          <a:xfrm>
            <a:off x="1023747" y="2981594"/>
            <a:ext cx="7264740" cy="2911215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Entusiasta de la tecnología</a:t>
            </a:r>
            <a:r>
              <a:rPr lang="es-ES" dirty="0" smtClean="0"/>
              <a:t>, Emprendedor empedernido, y arquitecto de software de corazón ;).</a:t>
            </a:r>
          </a:p>
          <a:p>
            <a:endParaRPr lang="es-ES" dirty="0" smtClean="0"/>
          </a:p>
          <a:p>
            <a:r>
              <a:rPr lang="es-ES" dirty="0" smtClean="0"/>
              <a:t>Hoy particularmente feliz y haciendo del mundo, un mundo mas conectado junto con un equipo de cracks ;)!</a:t>
            </a:r>
          </a:p>
          <a:p>
            <a:endParaRPr lang="es-ES" dirty="0" smtClean="0"/>
          </a:p>
          <a:p>
            <a:r>
              <a:rPr lang="es-ES" dirty="0" smtClean="0"/>
              <a:t>Mi Mejor Apodo: Cubo.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505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Firsting First</a:t>
            </a:r>
            <a:br>
              <a:rPr lang="es-ES_tradnl" dirty="0" smtClean="0"/>
            </a:br>
            <a:r>
              <a:rPr lang="es-ES_tradnl" sz="2400" dirty="0" smtClean="0"/>
              <a:t>(o como se diga, yo solo quería ser popular...)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94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7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r>
              <a:rPr lang="es-ES_tradnl" sz="2800" dirty="0" smtClean="0"/>
              <a:t>Sirven </a:t>
            </a:r>
            <a:r>
              <a:rPr lang="es-ES_tradnl" sz="2800" dirty="0"/>
              <a:t>para encapsular código </a:t>
            </a:r>
            <a:r>
              <a:rPr lang="es-ES_tradnl" sz="2800" dirty="0" smtClean="0"/>
              <a:t>HTML y </a:t>
            </a:r>
            <a:r>
              <a:rPr lang="es-ES" sz="2800" dirty="0" smtClean="0"/>
              <a:t>código.</a:t>
            </a:r>
            <a:endParaRPr lang="es-ES_tradnl" sz="2800" dirty="0" smtClean="0"/>
          </a:p>
          <a:p>
            <a:r>
              <a:rPr lang="es-ES_tradnl" sz="2800" dirty="0" smtClean="0"/>
              <a:t>Antes de angularJS podían ser creadas como Web componentes.</a:t>
            </a:r>
          </a:p>
          <a:p>
            <a:r>
              <a:rPr lang="es-ES_tradnl" sz="2800" dirty="0" smtClean="0"/>
              <a:t>Conceden Aislamiento y permite mantener limpio nuestro código.</a:t>
            </a:r>
          </a:p>
          <a:p>
            <a:r>
              <a:rPr lang="es-ES_tradnl" sz="2800" dirty="0" smtClean="0"/>
              <a:t>Funcionalidad similar a los plugins de la era “JQuery”.</a:t>
            </a:r>
          </a:p>
          <a:p>
            <a:r>
              <a:rPr lang="es-ES_tradnl" sz="2800" dirty="0" smtClean="0"/>
              <a:t>Son la cumbia ;)! – </a:t>
            </a:r>
            <a:r>
              <a:rPr lang="es-ES_tradnl" sz="2000" i="1" dirty="0" smtClean="0"/>
              <a:t>Diccionario RAE</a:t>
            </a:r>
            <a:endParaRPr lang="es-ES_tradnl" sz="2800" i="1" dirty="0"/>
          </a:p>
        </p:txBody>
      </p:sp>
      <p:sp>
        <p:nvSpPr>
          <p:cNvPr id="5" name="Título 6"/>
          <p:cNvSpPr>
            <a:spLocks noGrp="1"/>
          </p:cNvSpPr>
          <p:nvPr>
            <p:ph type="title"/>
          </p:nvPr>
        </p:nvSpPr>
        <p:spPr>
          <a:xfrm>
            <a:off x="913795" y="417600"/>
            <a:ext cx="10353762" cy="970450"/>
          </a:xfrm>
        </p:spPr>
        <p:txBody>
          <a:bodyPr/>
          <a:lstStyle/>
          <a:p>
            <a:r>
              <a:rPr lang="es-ES_tradnl" dirty="0" smtClean="0"/>
              <a:t>Que son las directivas??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69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Aplicabilidad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800" dirty="0" smtClean="0"/>
              <a:t>Encapsulamiento.</a:t>
            </a:r>
          </a:p>
          <a:p>
            <a:r>
              <a:rPr lang="es-ES_tradnl" sz="2800" dirty="0" smtClean="0"/>
              <a:t>Reutilización</a:t>
            </a:r>
            <a:r>
              <a:rPr lang="es-ES" sz="2800" dirty="0" smtClean="0"/>
              <a:t> (Alguien dijo DRY ??).</a:t>
            </a:r>
          </a:p>
          <a:p>
            <a:r>
              <a:rPr lang="es-ES" sz="2800" dirty="0" smtClean="0"/>
              <a:t>”Esconder” la lógica compleja (Patrón Fachada).</a:t>
            </a:r>
          </a:p>
          <a:p>
            <a:r>
              <a:rPr lang="es-ES_tradnl" sz="2800" dirty="0" smtClean="0"/>
              <a:t>Al mezclarlas con servicios, pueden ser controladas a través </a:t>
            </a:r>
            <a:r>
              <a:rPr lang="es-ES" sz="2800" dirty="0" smtClean="0"/>
              <a:t>del Controlador de la vista</a:t>
            </a:r>
          </a:p>
          <a:p>
            <a:r>
              <a:rPr lang="es-ES" sz="2800" dirty="0" smtClean="0"/>
              <a:t>Alta Cohesión y Bajo Acoplamiento (GRASP)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5377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6600" dirty="0" smtClean="0"/>
              <a:t>Restricciones </a:t>
            </a:r>
            <a:r>
              <a:rPr lang="es-ES" dirty="0" smtClean="0"/>
              <a:t>de Directivas</a:t>
            </a:r>
            <a:br>
              <a:rPr lang="es-ES" dirty="0" smtClean="0"/>
            </a:br>
            <a:r>
              <a:rPr lang="es-ES_tradnl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s-ES_tradnl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(</a:t>
            </a:r>
            <a:r>
              <a:rPr lang="es-ES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para gustos , hay colores</a:t>
            </a:r>
            <a:r>
              <a:rPr lang="es-ES_tradnl" sz="24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)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40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Restricción: Elemento</a:t>
            </a:r>
            <a:endParaRPr lang="es-ES_tradnl" dirty="0"/>
          </a:p>
        </p:txBody>
      </p:sp>
      <p:pic>
        <p:nvPicPr>
          <p:cNvPr id="7" name="Marcador de imagen 6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7" y="739588"/>
            <a:ext cx="31369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s-ES_tradnl" sz="2400" dirty="0" smtClean="0"/>
              <a:t>Estas directivas son enlazadas a un componente web.</a:t>
            </a:r>
          </a:p>
          <a:p>
            <a:pPr marL="342900" indent="-342900" algn="l">
              <a:buFont typeface="Arial" charset="0"/>
              <a:buChar char="•"/>
            </a:pPr>
            <a:r>
              <a:rPr lang="es-ES_tradnl" sz="2400" dirty="0" smtClean="0"/>
              <a:t>Permiten Insertar una plantilla (HTML) además de </a:t>
            </a:r>
            <a:r>
              <a:rPr lang="es-ES" sz="2400" dirty="0" smtClean="0">
                <a:effectLst/>
              </a:rPr>
              <a:t>transclusión.</a:t>
            </a:r>
          </a:p>
          <a:p>
            <a:pPr marL="342900" indent="-342900" algn="l">
              <a:buFont typeface="Arial" charset="0"/>
              <a:buChar char="•"/>
            </a:pPr>
            <a:r>
              <a:rPr lang="es-ES" sz="2400" dirty="0" smtClean="0">
                <a:effectLst/>
              </a:rPr>
              <a:t>Mas fácil para los diseñadores y programadores visualizarlos en el código</a:t>
            </a:r>
          </a:p>
          <a:p>
            <a:pPr marL="342900" indent="-342900" algn="l">
              <a:buFont typeface="Arial" charset="0"/>
              <a:buChar char="•"/>
            </a:pPr>
            <a:r>
              <a:rPr lang="es-ES" sz="2400" dirty="0">
                <a:effectLst/>
              </a:rPr>
              <a:t>Es una de las formas mas recomendadas por </a:t>
            </a:r>
            <a:r>
              <a:rPr lang="es-ES" sz="2400" i="1" dirty="0">
                <a:effectLst/>
              </a:rPr>
              <a:t>“AngularJS Team”</a:t>
            </a:r>
            <a:r>
              <a:rPr lang="es-ES" sz="2400" dirty="0">
                <a:effectLst/>
              </a:rPr>
              <a:t>.</a:t>
            </a:r>
          </a:p>
          <a:p>
            <a:pPr marL="342900" indent="-342900" algn="l">
              <a:buFont typeface="Arial" charset="0"/>
              <a:buChar char="•"/>
            </a:pPr>
            <a:endParaRPr lang="es-ES" sz="2400" dirty="0">
              <a:effectLst/>
            </a:endParaRPr>
          </a:p>
        </p:txBody>
      </p:sp>
      <p:pic>
        <p:nvPicPr>
          <p:cNvPr id="3" name="Loading-Mobi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35253" y="1679388"/>
            <a:ext cx="2299744" cy="4001165"/>
          </a:xfrm>
          <a:prstGeom prst="rect">
            <a:avLst/>
          </a:prstGeom>
        </p:spPr>
      </p:pic>
      <p:sp>
        <p:nvSpPr>
          <p:cNvPr id="8" name="Marcador de texto 3"/>
          <p:cNvSpPr txBox="1">
            <a:spLocks/>
          </p:cNvSpPr>
          <p:nvPr/>
        </p:nvSpPr>
        <p:spPr>
          <a:xfrm>
            <a:off x="109818" y="6252519"/>
            <a:ext cx="10788841" cy="3678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effectLst/>
              </a:rPr>
              <a:t>* Si alguien quiere saber que es transclusión que levante la mano y me pregunte mientras sigo en esta diapositiva!!</a:t>
            </a:r>
            <a:endParaRPr lang="es-E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76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Restricción: Atributo</a:t>
            </a:r>
            <a:endParaRPr lang="es-ES_tradnl" dirty="0"/>
          </a:p>
        </p:txBody>
      </p:sp>
      <p:pic>
        <p:nvPicPr>
          <p:cNvPr id="7" name="Marcador de imagen 6"/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6" y="1397501"/>
            <a:ext cx="4612189" cy="9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s-ES" sz="2400" dirty="0" smtClean="0"/>
              <a:t>Dotan de funcionalidades a un elemento existente.</a:t>
            </a:r>
          </a:p>
          <a:p>
            <a:pPr marL="342900" indent="-342900" algn="l">
              <a:buFont typeface="Arial" charset="0"/>
              <a:buChar char="•"/>
            </a:pPr>
            <a:r>
              <a:rPr lang="es-ES" sz="2400" b="1" dirty="0" smtClean="0">
                <a:latin typeface="Calibri" charset="0"/>
                <a:ea typeface="Calibri" charset="0"/>
                <a:cs typeface="Calibri" charset="0"/>
              </a:rPr>
              <a:t>No </a:t>
            </a:r>
            <a:r>
              <a:rPr lang="es-ES" sz="2400" dirty="0" smtClean="0"/>
              <a:t>permite inclusión ni transclusión.</a:t>
            </a:r>
            <a:endParaRPr lang="es-ES" sz="2400" dirty="0" smtClean="0">
              <a:effectLst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s-ES" sz="2400" dirty="0" smtClean="0">
                <a:effectLst/>
              </a:rPr>
              <a:t>Se pueden anidar mas de una sobre un elemento.</a:t>
            </a:r>
          </a:p>
          <a:p>
            <a:pPr marL="342900" indent="-342900" algn="l">
              <a:buFont typeface="Arial" charset="0"/>
              <a:buChar char="•"/>
            </a:pPr>
            <a:r>
              <a:rPr lang="es-ES" sz="2400" dirty="0">
                <a:effectLst/>
              </a:rPr>
              <a:t>Es una de las formas mas recomendadas por </a:t>
            </a:r>
            <a:r>
              <a:rPr lang="es-ES" sz="2400" i="1" dirty="0">
                <a:effectLst/>
              </a:rPr>
              <a:t>“AngularJS Team”</a:t>
            </a:r>
            <a:r>
              <a:rPr lang="es-ES" sz="2400" dirty="0">
                <a:effectLst/>
              </a:rPr>
              <a:t>.</a:t>
            </a:r>
          </a:p>
          <a:p>
            <a:pPr marL="342900" indent="-342900" algn="l">
              <a:buFont typeface="Arial" charset="0"/>
              <a:buChar char="•"/>
            </a:pPr>
            <a:endParaRPr lang="es-ES" sz="2400" dirty="0">
              <a:effectLst/>
            </a:endParaRPr>
          </a:p>
        </p:txBody>
      </p:sp>
      <p:sp>
        <p:nvSpPr>
          <p:cNvPr id="8" name="Marcador de texto 3"/>
          <p:cNvSpPr txBox="1">
            <a:spLocks/>
          </p:cNvSpPr>
          <p:nvPr/>
        </p:nvSpPr>
        <p:spPr>
          <a:xfrm>
            <a:off x="109818" y="6252519"/>
            <a:ext cx="10788841" cy="3678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effectLst/>
              </a:rPr>
              <a:t>* Si alguien quiere saber que es transclusión que levante la mano y me pregunte mientras sigo en esta diapositiva!!</a:t>
            </a:r>
            <a:endParaRPr lang="es-ES" dirty="0">
              <a:effectLst/>
            </a:endParaRPr>
          </a:p>
        </p:txBody>
      </p:sp>
      <p:pic>
        <p:nvPicPr>
          <p:cNvPr id="6" name="Numb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082" y="4031060"/>
            <a:ext cx="3964313" cy="9656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04" y="2475841"/>
            <a:ext cx="2826691" cy="12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Restricción: Clase y Comentario</a:t>
            </a:r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 algn="ctr">
              <a:buNone/>
            </a:pPr>
            <a:endParaRPr lang="es-ES" sz="8000" dirty="0" smtClean="0"/>
          </a:p>
          <a:p>
            <a:pPr marL="0" indent="0" algn="ctr">
              <a:buNone/>
            </a:pPr>
            <a:endParaRPr lang="es-ES" sz="8000" dirty="0"/>
          </a:p>
          <a:p>
            <a:pPr marL="0" indent="0" algn="ctr">
              <a:buNone/>
            </a:pPr>
            <a:r>
              <a:rPr lang="es-ES" sz="13800" dirty="0" smtClean="0"/>
              <a:t>404</a:t>
            </a:r>
            <a:endParaRPr lang="es-ES" sz="8000" dirty="0" smtClean="0"/>
          </a:p>
          <a:p>
            <a:pPr marL="0" indent="0" algn="ctr">
              <a:buNone/>
            </a:pPr>
            <a:r>
              <a:rPr lang="es-ES" sz="2800" dirty="0">
                <a:effectLst/>
              </a:rPr>
              <a:t>(https://</a:t>
            </a:r>
            <a:r>
              <a:rPr lang="es-ES" sz="2800" dirty="0" err="1" smtClean="0">
                <a:effectLst/>
              </a:rPr>
              <a:t>docs.angularjs.org</a:t>
            </a:r>
            <a:r>
              <a:rPr lang="es-ES" sz="2800" dirty="0" smtClean="0">
                <a:effectLst/>
              </a:rPr>
              <a:t>/</a:t>
            </a:r>
            <a:r>
              <a:rPr lang="es-ES" sz="2800" dirty="0" err="1" smtClean="0">
                <a:effectLst/>
              </a:rPr>
              <a:t>guide</a:t>
            </a:r>
            <a:r>
              <a:rPr lang="es-ES" sz="2800" dirty="0" smtClean="0">
                <a:effectLst/>
              </a:rPr>
              <a:t>/</a:t>
            </a:r>
            <a:r>
              <a:rPr lang="es-ES" sz="2800" dirty="0" err="1" smtClean="0">
                <a:effectLst/>
              </a:rPr>
              <a:t>directive</a:t>
            </a:r>
            <a:r>
              <a:rPr lang="es-ES" sz="2800" dirty="0" smtClean="0">
                <a:effectLst/>
              </a:rPr>
              <a:t>)</a:t>
            </a:r>
            <a:endParaRPr lang="is-IS" sz="2800" dirty="0">
              <a:effectLst/>
            </a:endParaRPr>
          </a:p>
          <a:p>
            <a:pPr marL="0" indent="0" algn="ctr">
              <a:buNone/>
            </a:pPr>
            <a:endParaRPr lang="es-ES" sz="8000" dirty="0">
              <a:effectLst/>
            </a:endParaRPr>
          </a:p>
          <a:p>
            <a:pPr marL="0" indent="0" algn="ctr">
              <a:buNone/>
            </a:pPr>
            <a:endParaRPr lang="es-ES" sz="8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txDef>
      <a:spPr>
        <a:noFill/>
        <a:effectLst>
          <a:outerShdw blurRad="25400" dir="17880000">
            <a:srgbClr val="000000">
              <a:alpha val="46000"/>
            </a:srgbClr>
          </a:outerShdw>
        </a:effectLst>
      </a:spPr>
      <a:bodyPr vert="horz" wrap="square" lIns="91440" tIns="45720" rIns="91440" bIns="45720" rtlCol="0" anchor="ctr">
        <a:spAutoFit/>
      </a:bodyPr>
      <a:lstStyle>
        <a:defPPr defTabSz="914400">
          <a:defRPr sz="4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</TotalTime>
  <Words>620</Words>
  <Application>Microsoft Macintosh PowerPoint</Application>
  <PresentationFormat>Panorámica</PresentationFormat>
  <Paragraphs>90</Paragraphs>
  <Slides>18</Slides>
  <Notes>5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Helvetica Neue Fina</vt:lpstr>
      <vt:lpstr>Trebuchet MS</vt:lpstr>
      <vt:lpstr>Wingdings</vt:lpstr>
      <vt:lpstr>Wingdings 2</vt:lpstr>
      <vt:lpstr>Arial</vt:lpstr>
      <vt:lpstr>Pizarra</vt:lpstr>
      <vt:lpstr>Presentación casi interactiva ^^</vt:lpstr>
      <vt:lpstr>CTO Grupo Valentys – Mentor y Emprendedor</vt:lpstr>
      <vt:lpstr>Firsting First (o como se diga, yo solo quería ser popular...)</vt:lpstr>
      <vt:lpstr>Que son las directivas??</vt:lpstr>
      <vt:lpstr>Aplicabilidad</vt:lpstr>
      <vt:lpstr>Restricciones de Directivas  (para gustos , hay colores) </vt:lpstr>
      <vt:lpstr>Restricción: Elemento</vt:lpstr>
      <vt:lpstr>Restricción: Atributo</vt:lpstr>
      <vt:lpstr>Restricción: Clase y Comentario</vt:lpstr>
      <vt:lpstr>Ser o no ser:    ¿cuándo usar ‘A’ o ‘E’?</vt:lpstr>
      <vt:lpstr>Encapsulamiento de Contexto (Alguien dijo GRASP??) </vt:lpstr>
      <vt:lpstr>Ventajas: Contexto Aislado (Isolated $scope)</vt:lpstr>
      <vt:lpstr>Declaración de directiva</vt:lpstr>
      <vt:lpstr>Enlace de Parametros</vt:lpstr>
      <vt:lpstr>Enlace de parámetros vía Scope</vt:lpstr>
      <vt:lpstr>Workshop Practico (metiendo manos…) </vt:lpstr>
      <vt:lpstr>Instalación Demos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Valentys Consultores</dc:creator>
  <cp:lastModifiedBy>David Muñoz</cp:lastModifiedBy>
  <cp:revision>95</cp:revision>
  <dcterms:created xsi:type="dcterms:W3CDTF">2015-07-20T14:16:51Z</dcterms:created>
  <dcterms:modified xsi:type="dcterms:W3CDTF">2016-03-11T01:41:11Z</dcterms:modified>
</cp:coreProperties>
</file>